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udio/unknown"/>
  <Default Extension="wma" ContentType="audio/x-ms-wma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74" r:id="rId3"/>
    <p:sldId id="284" r:id="rId4"/>
    <p:sldId id="313" r:id="rId5"/>
    <p:sldId id="314" r:id="rId6"/>
    <p:sldId id="292" r:id="rId7"/>
    <p:sldId id="282" r:id="rId8"/>
    <p:sldId id="315" r:id="rId9"/>
    <p:sldId id="305" r:id="rId10"/>
    <p:sldId id="296" r:id="rId11"/>
    <p:sldId id="312" r:id="rId12"/>
    <p:sldId id="288" r:id="rId13"/>
    <p:sldId id="316" r:id="rId14"/>
    <p:sldId id="307" r:id="rId15"/>
    <p:sldId id="308" r:id="rId16"/>
    <p:sldId id="309" r:id="rId17"/>
    <p:sldId id="311" r:id="rId18"/>
    <p:sldId id="310" r:id="rId19"/>
    <p:sldId id="298" r:id="rId20"/>
    <p:sldId id="261" r:id="rId21"/>
    <p:sldId id="304" r:id="rId22"/>
    <p:sldId id="267" r:id="rId23"/>
    <p:sldId id="317" r:id="rId24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Time" panose="020B7200000000000000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.VnCommercial Script" panose="020B7200000000000000" pitchFamily="34" charset="0"/>
      <p: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BEBEB"/>
    <a:srgbClr val="CCFFFF"/>
    <a:srgbClr val="FFCCFF"/>
    <a:srgbClr val="FF99FF"/>
    <a:srgbClr val="FFFF00"/>
    <a:srgbClr val="66FF33"/>
    <a:srgbClr val="660066"/>
    <a:srgbClr val="EE461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9F5E-17DB-4F7E-A673-72F5FE59D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A87C-2348-4FAA-94E1-0F1C5FF2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C539-C9F8-42FC-990A-24807E54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F1DE-0AE3-4A26-9E7C-40A7DBE7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CC12-E66D-4E05-84E7-A72A84D3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D436-50BC-43D7-9D9C-DD0B7413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9562-E464-491B-B517-22FF1D2A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5C6E-BB87-4177-A0BF-7FAE48AE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DCAD-FC85-4FC2-A11C-254ECB25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875D-C677-4A01-9A2B-EA0B4CF2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91BC-794A-420D-8FF5-3DB84525C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603716-9373-4D6A-A5CE-F22B94C81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7" Type="http://schemas.openxmlformats.org/officeDocument/2006/relationships/image" Target="../media/image29.gi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0" Type="http://schemas.openxmlformats.org/officeDocument/2006/relationships/customXml" Target="../ink/ink4.xml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kh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8200" y="1930400"/>
            <a:ext cx="6934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LÀM QUEN CHỮ CÁI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LÀM QUEN CHỮ CÁI U - Ư</a:t>
            </a:r>
          </a:p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NGUYỄN TÂN VÂN KIỀU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Ngọc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Lan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Lớp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14800" y="1295400"/>
            <a:ext cx="21336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b="1">
                <a:solidFill>
                  <a:srgbClr val="FF0000"/>
                </a:solidFill>
                <a:latin typeface="AvantGarde Md BT" pitchFamily="34" charset="0"/>
              </a:rPr>
              <a:t>u</a:t>
            </a:r>
            <a:endParaRPr lang="en-US" b="1" dirty="0">
              <a:solidFill>
                <a:srgbClr val="FF000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0000"/>
              </a:solidFill>
              <a:latin typeface="AvantGarde Md BT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21214732">
            <a:off x="6858001" y="673139"/>
            <a:ext cx="2133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0">
                <a:solidFill>
                  <a:schemeClr val="accent4"/>
                </a:solidFill>
                <a:latin typeface=".VnCommercial Script" pitchFamily="34" charset="0"/>
              </a:rPr>
              <a:t>u</a:t>
            </a:r>
            <a:endParaRPr lang="en-US" sz="36000" dirty="0">
              <a:solidFill>
                <a:schemeClr val="accent4"/>
              </a:solidFill>
              <a:latin typeface=".VnCommercial Script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" y="1295400"/>
            <a:ext cx="2590800" cy="978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200" b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252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2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62000" y="228600"/>
            <a:ext cx="320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- Cô giới thiệu:</a:t>
            </a:r>
          </a:p>
        </p:txBody>
      </p:sp>
    </p:spTree>
    <p:extLst>
      <p:ext uri="{BB962C8B-B14F-4D97-AF65-F5344CB8AC3E}">
        <p14:creationId xmlns:p14="http://schemas.microsoft.com/office/powerpoint/2010/main" val="31398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  <p:bldP spid="4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52600" y="304800"/>
            <a:ext cx="5486400" cy="533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5000" b="1">
                <a:solidFill>
                  <a:srgbClr val="FF0000"/>
                </a:solidFill>
                <a:latin typeface="Verdana" pitchFamily="34" charset="0"/>
              </a:rPr>
              <a:t>ư</a:t>
            </a:r>
            <a:endParaRPr lang="en-US" sz="450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8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1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­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3999"/>
            <a:ext cx="2971800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21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67000" y="10668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Lớp</a:t>
            </a:r>
            <a:r>
              <a:rPr lang="en-US" sz="4000" dirty="0"/>
              <a:t>, </a:t>
            </a:r>
            <a:r>
              <a:rPr lang="en-US" sz="4000" err="1"/>
              <a:t>cá</a:t>
            </a:r>
            <a:r>
              <a:rPr lang="en-US" sz="4000"/>
              <a:t> nhân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err="1"/>
              <a:t>âm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83" y="30480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22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410200" y="26670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1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553200" y="4572000"/>
            <a:ext cx="184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 sz="1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83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62400" y="60198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Cấu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659 L -0.00417 0.39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6659 L 0.00416 0.399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04 L -0.00416 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2628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600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369" y="229554"/>
            <a:ext cx="7731828" cy="12249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1981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29000" y="184150"/>
            <a:ext cx="27302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FF00FF"/>
                </a:solidFill>
                <a:latin typeface=".VnTime" pitchFamily="34" charset="0"/>
              </a:rPr>
              <a:t>So </a:t>
            </a:r>
            <a:r>
              <a:rPr lang="en-US" sz="6000" b="1" i="1" dirty="0" err="1">
                <a:solidFill>
                  <a:srgbClr val="FF00FF"/>
                </a:solidFill>
                <a:latin typeface=".VnTime" pitchFamily="34" charset="0"/>
              </a:rPr>
              <a:t>s¸nh</a:t>
            </a:r>
            <a:endParaRPr lang="en-US" sz="6000" b="1" i="1" dirty="0">
              <a:solidFill>
                <a:srgbClr val="FF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sz="6000">
                <a:latin typeface=".VnAvant" pitchFamily="34" charset="0"/>
              </a:rPr>
              <a:t>Giống nhau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9600">
                <a:latin typeface="Times New Roman" pitchFamily="18" charset="0"/>
              </a:rPr>
              <a:t>Khác nhau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2344240">
            <a:off x="6881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83237E-6 L -0.31667 2.832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01" grpId="0"/>
      <p:bldP spid="164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mf_flowers_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9144000" cy="101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0"/>
            <a:ext cx="5867400" cy="32004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 err="1">
                <a:solidFill>
                  <a:srgbClr val="FF0000"/>
                </a:solidFill>
              </a:rPr>
              <a:t>Hoạt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động</a:t>
            </a:r>
            <a:r>
              <a:rPr lang="en-US" sz="4400" b="1" i="1" dirty="0">
                <a:solidFill>
                  <a:srgbClr val="FF0000"/>
                </a:solidFill>
              </a:rPr>
              <a:t> 3:</a:t>
            </a:r>
          </a:p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chơi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2406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49580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56648" y="990600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dirty="0" err="1">
                <a:solidFill>
                  <a:srgbClr val="FF0000"/>
                </a:solidFill>
              </a:rPr>
              <a:t>Hoạt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động</a:t>
            </a:r>
            <a:r>
              <a:rPr lang="en-US" sz="5400" b="1" i="1" dirty="0">
                <a:solidFill>
                  <a:srgbClr val="FF0000"/>
                </a:solidFill>
              </a:rPr>
              <a:t> 1: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dirty="0" err="1">
                <a:solidFill>
                  <a:srgbClr val="3333FF"/>
                </a:solidFill>
              </a:rPr>
              <a:t>Trò</a:t>
            </a:r>
            <a:r>
              <a:rPr lang="en-US" sz="5400" b="1" i="1" dirty="0">
                <a:solidFill>
                  <a:srgbClr val="3333FF"/>
                </a:solidFill>
              </a:rPr>
              <a:t> </a:t>
            </a:r>
            <a:r>
              <a:rPr lang="en-US" sz="5400" b="1" i="1" dirty="0" err="1" smtClean="0">
                <a:solidFill>
                  <a:srgbClr val="3333FF"/>
                </a:solidFill>
              </a:rPr>
              <a:t>chuyện</a:t>
            </a:r>
            <a:r>
              <a:rPr lang="en-US" sz="5400" b="1" i="1" dirty="0" smtClean="0">
                <a:solidFill>
                  <a:srgbClr val="3333FF"/>
                </a:solidFill>
              </a:rPr>
              <a:t>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dirty="0" err="1" smtClean="0">
                <a:solidFill>
                  <a:srgbClr val="3333FF"/>
                </a:solidFill>
              </a:rPr>
              <a:t>Gây</a:t>
            </a:r>
            <a:r>
              <a:rPr lang="en-US" sz="5400" b="1" i="1" dirty="0" smtClean="0">
                <a:solidFill>
                  <a:srgbClr val="3333FF"/>
                </a:solidFill>
              </a:rPr>
              <a:t> </a:t>
            </a:r>
            <a:r>
              <a:rPr lang="en-US" sz="5400" b="1" i="1" dirty="0" err="1" smtClean="0">
                <a:solidFill>
                  <a:srgbClr val="3333FF"/>
                </a:solidFill>
              </a:rPr>
              <a:t>hứng</a:t>
            </a:r>
            <a:r>
              <a:rPr lang="en-US" sz="5400" b="1" i="1" dirty="0" smtClean="0">
                <a:solidFill>
                  <a:srgbClr val="3333FF"/>
                </a:solidFill>
              </a:rPr>
              <a:t> </a:t>
            </a:r>
            <a:r>
              <a:rPr lang="en-US" sz="5400" b="1" i="1" dirty="0" err="1" smtClean="0">
                <a:solidFill>
                  <a:srgbClr val="3333FF"/>
                </a:solidFill>
              </a:rPr>
              <a:t>thú</a:t>
            </a:r>
            <a:endParaRPr lang="en-US" sz="5400" b="1" i="1" dirty="0" smtClean="0">
              <a:solidFill>
                <a:srgbClr val="3333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5400" b="1" i="1" dirty="0">
              <a:solidFill>
                <a:srgbClr val="3333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3333FF"/>
                </a:solidFill>
              </a:rPr>
              <a:t>*</a:t>
            </a:r>
            <a:r>
              <a:rPr lang="en-US" sz="2800" b="1" i="1" dirty="0" err="1" smtClean="0">
                <a:solidFill>
                  <a:srgbClr val="3333FF"/>
                </a:solidFill>
              </a:rPr>
              <a:t>Giáo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dục</a:t>
            </a:r>
            <a:r>
              <a:rPr lang="en-US" sz="2800" b="1" i="1" dirty="0" smtClean="0">
                <a:solidFill>
                  <a:srgbClr val="3333FF"/>
                </a:solidFill>
              </a:rPr>
              <a:t>:</a:t>
            </a:r>
            <a:endParaRPr lang="en-US" sz="2800" b="1" i="1" dirty="0">
              <a:solidFill>
                <a:srgbClr val="3333FF"/>
              </a:solidFill>
            </a:endParaRPr>
          </a:p>
        </p:txBody>
      </p:sp>
      <p:pic>
        <p:nvPicPr>
          <p:cNvPr id="3" name="Nhà Của Tôi - Quỳnh Trang - NhacCuaTui(00h00m20s-00h00m40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91000" y="58967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 dep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5263" y="2339876"/>
            <a:ext cx="5638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</a:rPr>
              <a:t>Trò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chơi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1: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2"/>
                </a:solidFill>
              </a:rPr>
              <a:t>Bé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khéo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tay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2"/>
                </a:solidFill>
              </a:rPr>
              <a:t>Trẻ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thi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đua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xếp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hột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hạt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chữ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u,ư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4" name="MeOiCoBiet-V.A-3186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18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8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0"/>
              <a:ext cx="547688" cy="1839913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462" y="-9345"/>
                <a:ext cx="566363" cy="1858603"/>
              </a:xfrm>
              <a:prstGeom prst="rect">
                <a:avLst/>
              </a:prstGeom>
            </p:spPr>
          </p:pic>
        </mc:Fallback>
      </mc:AlternateContent>
      <p:pic>
        <p:nvPicPr>
          <p:cNvPr id="27651" name="Picture 3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304800" y="9144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0" y="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153400" y="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602663" y="6019800"/>
            <a:ext cx="541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602663" y="990600"/>
            <a:ext cx="541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38200" y="60960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152400" y="60960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381000" y="54102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4495800"/>
              <a:ext cx="547688" cy="1839913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862" y="4486455"/>
                <a:ext cx="566363" cy="1858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5018088"/>
              <a:ext cx="547688" cy="1839912"/>
            </p14:xfrm>
          </p:contentPart>
        </mc:Choice>
        <mc:Fallback xmlns="">
          <p:pic>
            <p:nvPicPr>
              <p:cNvPr id="194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7262" y="5008743"/>
                <a:ext cx="566363" cy="1858602"/>
              </a:xfrm>
              <a:prstGeom prst="rect">
                <a:avLst/>
              </a:prstGeom>
            </p:spPr>
          </p:pic>
        </mc:Fallback>
      </mc:AlternateContent>
      <p:pic>
        <p:nvPicPr>
          <p:cNvPr id="27661" name="Picture 13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423863" y="569595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79248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8229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7315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228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4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81000"/>
              <a:ext cx="547688" cy="1839913"/>
            </p14:xfrm>
          </p:contentPart>
        </mc:Choice>
        <mc:Fallback xmlns="">
          <p:pic>
            <p:nvPicPr>
              <p:cNvPr id="194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7862" y="371655"/>
                <a:ext cx="566363" cy="1858603"/>
              </a:xfrm>
              <a:prstGeom prst="rect">
                <a:avLst/>
              </a:prstGeom>
            </p:spPr>
          </p:pic>
        </mc:Fallback>
      </mc:AlternateContent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21856" y="2227776"/>
            <a:ext cx="723900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0000"/>
                </a:solidFill>
              </a:rPr>
              <a:t>Trò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chơi</a:t>
            </a:r>
            <a:r>
              <a:rPr lang="en-US" sz="6600" b="1" smtClean="0">
                <a:solidFill>
                  <a:srgbClr val="FF0000"/>
                </a:solidFill>
              </a:rPr>
              <a:t> 2: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smtClean="0">
                <a:solidFill>
                  <a:srgbClr val="FF0000"/>
                </a:solidFill>
              </a:rPr>
              <a:t>Thi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xem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đội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nào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nhanh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1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81200" y="10668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600" b="1" dirty="0" err="1">
                <a:solidFill>
                  <a:srgbClr val="FF3300"/>
                </a:solidFill>
                <a:latin typeface=".VnTime" pitchFamily="34" charset="0"/>
              </a:rPr>
              <a:t>Trß</a:t>
            </a:r>
            <a:r>
              <a:rPr lang="en-US" sz="6600" b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.VnTime" pitchFamily="34" charset="0"/>
              </a:rPr>
              <a:t>ch¬i</a:t>
            </a:r>
            <a:r>
              <a:rPr lang="en-US" sz="6600" b="1" dirty="0" smtClean="0">
                <a:solidFill>
                  <a:srgbClr val="FF3300"/>
                </a:solidFill>
                <a:latin typeface=".VnTime" pitchFamily="34" charset="0"/>
              </a:rPr>
              <a:t> 3:</a:t>
            </a:r>
            <a:endParaRPr lang="en-US" sz="66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76400" y="2209800"/>
            <a:ext cx="609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u,ư</a:t>
            </a:r>
            <a:endParaRPr lang="en-US" sz="7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3875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3875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eOiCoBiet-V.A-3186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95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mf_flowers_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9144000" cy="101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0"/>
            <a:ext cx="5867400" cy="32004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Cảm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ơn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quý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cháu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5" name="AutoShape 3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196" name="Picture 4" descr="fre-photo-fram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Rot="1" noChangeArrowheads="1"/>
          </p:cNvSpPr>
          <p:nvPr/>
        </p:nvSpPr>
        <p:spPr bwMode="auto">
          <a:xfrm>
            <a:off x="990600" y="2286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6600" b="1" i="1" dirty="0" err="1">
                <a:solidFill>
                  <a:srgbClr val="FF0000"/>
                </a:solidFill>
              </a:rPr>
              <a:t>Hoạt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động</a:t>
            </a:r>
            <a:r>
              <a:rPr lang="en-US" sz="6600" b="1" i="1" dirty="0">
                <a:solidFill>
                  <a:srgbClr val="FF0000"/>
                </a:solidFill>
              </a:rPr>
              <a:t> 2:</a:t>
            </a:r>
            <a:br>
              <a:rPr lang="en-US" sz="6600" b="1" i="1" dirty="0">
                <a:solidFill>
                  <a:srgbClr val="FF0000"/>
                </a:solidFill>
              </a:rPr>
            </a:br>
            <a:r>
              <a:rPr lang="en-US" sz="6600" b="1" i="1" dirty="0" err="1">
                <a:solidFill>
                  <a:srgbClr val="FF0000"/>
                </a:solidFill>
              </a:rPr>
              <a:t>Bé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cùng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tìm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hiểu</a:t>
            </a:r>
            <a:endParaRPr lang="en-US" sz="6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b="1" i="1" dirty="0" err="1">
                <a:solidFill>
                  <a:srgbClr val="FF0000"/>
                </a:solidFill>
              </a:rPr>
              <a:t>c</a:t>
            </a:r>
            <a:r>
              <a:rPr lang="en-US" sz="6600" b="1" i="1" dirty="0" err="1" smtClean="0">
                <a:solidFill>
                  <a:srgbClr val="FF0000"/>
                </a:solidFill>
              </a:rPr>
              <a:t>hữ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cái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u,ư</a:t>
            </a:r>
            <a:endParaRPr lang="en-US" sz="88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49580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56648" y="2286000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chữ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cái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5400" b="1" i="1" dirty="0" smtClean="0">
                <a:solidFill>
                  <a:srgbClr val="FF0000"/>
                </a:solidFill>
              </a:rPr>
              <a:t>-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giới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thiệu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bài</a:t>
            </a:r>
            <a:endParaRPr lang="en-US" sz="5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5" name="AutoShape 3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196" name="Picture 4" descr="fre-photo-fram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Rot="1" noChangeArrowheads="1"/>
          </p:cNvSpPr>
          <p:nvPr/>
        </p:nvSpPr>
        <p:spPr bwMode="auto">
          <a:xfrm>
            <a:off x="990600" y="2286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6600" b="1" i="1" dirty="0" err="1" smtClean="0">
                <a:solidFill>
                  <a:srgbClr val="FF0000"/>
                </a:solidFill>
              </a:rPr>
              <a:t>Trãi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nghiệm</a:t>
            </a:r>
            <a:r>
              <a:rPr lang="en-US" sz="6600" b="1" i="1" dirty="0" smtClean="0">
                <a:solidFill>
                  <a:srgbClr val="FF0000"/>
                </a:solidFill>
              </a:rPr>
              <a:t>: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ghép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nét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chữ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cái</a:t>
            </a:r>
            <a:endParaRPr lang="en-US" sz="8800" b="1" i="1" dirty="0">
              <a:solidFill>
                <a:srgbClr val="3333FF"/>
              </a:solidFill>
            </a:endParaRPr>
          </a:p>
        </p:txBody>
      </p:sp>
      <p:pic>
        <p:nvPicPr>
          <p:cNvPr id="2" name="GiaDinhNhoHanhPhucTo-VA-42943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667000" y="-1362313"/>
            <a:ext cx="4071582" cy="163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1800" b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20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6000" dirty="0">
              <a:solidFill>
                <a:srgbClr val="FF3300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8600" y="0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6000">
                <a:solidFill>
                  <a:srgbClr val="FF0000"/>
                </a:solidFill>
              </a:rPr>
              <a:t>u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438400" y="1004200"/>
            <a:ext cx="407158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0" b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2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19050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67000" y="10668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âm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16769" y="1371600"/>
            <a:ext cx="1676400" cy="97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81600" y="1355725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81600" y="1394460"/>
            <a:ext cx="16764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 Md BT" pitchFamily="34" charset="0"/>
                <a:ea typeface="+mn-ea"/>
                <a:cs typeface="Arial" charset="0"/>
              </a:rPr>
              <a:t>u</a:t>
            </a: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 Md BT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9" grpId="0"/>
      <p:bldP spid="5130" grpId="0"/>
      <p:bldP spid="5131" grpId="0"/>
      <p:bldP spid="5132" grpId="0"/>
      <p:bldP spid="513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86000" y="919163"/>
            <a:ext cx="23622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2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36800"/>
            <a:ext cx="1171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2362200" y="49530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BÊm vµo ®©y ®Ó cã hiÖu øng xuÊt hiÖn </a:t>
            </a:r>
          </a:p>
        </p:txBody>
      </p:sp>
      <p:sp>
        <p:nvSpPr>
          <p:cNvPr id="14341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19200" y="6172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Quay lại</a:t>
            </a:r>
          </a:p>
        </p:txBody>
      </p:sp>
      <p:sp>
        <p:nvSpPr>
          <p:cNvPr id="1434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457200" y="63246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vi-VN">
              <a:latin typeface="Verdana" pitchFamily="34" charset="0"/>
            </a:endParaRPr>
          </a:p>
        </p:txBody>
      </p:sp>
      <p:sp>
        <p:nvSpPr>
          <p:cNvPr id="1434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81800" y="63246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vi-VN">
              <a:latin typeface="Verdana" pitchFamily="34" charset="0"/>
            </a:endParaRP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7620000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Chuyển slde kế tiếp </a:t>
            </a:r>
          </a:p>
        </p:txBody>
      </p:sp>
      <p:sp>
        <p:nvSpPr>
          <p:cNvPr id="1434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46" name="AutoShap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343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Trở về</a:t>
            </a: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36800"/>
            <a:ext cx="438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0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- Cấu tạo chữ </a:t>
            </a:r>
            <a:r>
              <a:rPr lang="en-US" sz="6000">
                <a:solidFill>
                  <a:srgbClr val="FF0000"/>
                </a:solidFill>
              </a:rPr>
              <a:t>u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200</Words>
  <Application>Microsoft Office PowerPoint</Application>
  <PresentationFormat>On-screen Show (4:3)</PresentationFormat>
  <Paragraphs>60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AvantGarde Md BT</vt:lpstr>
      <vt:lpstr>Arial</vt:lpstr>
      <vt:lpstr>.VnAvant</vt:lpstr>
      <vt:lpstr>.VnTime</vt:lpstr>
      <vt:lpstr>Verdana</vt:lpstr>
      <vt:lpstr>.VnCommercial Script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Thu</dc:creator>
  <cp:lastModifiedBy>Admin</cp:lastModifiedBy>
  <cp:revision>170</cp:revision>
  <dcterms:created xsi:type="dcterms:W3CDTF">2014-03-19T13:42:52Z</dcterms:created>
  <dcterms:modified xsi:type="dcterms:W3CDTF">2024-12-12T11:14:20Z</dcterms:modified>
</cp:coreProperties>
</file>